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</p:sldIdLst>
  <p:sldSz cy="5143500" cx="9144000"/>
  <p:notesSz cx="6858000" cy="9144000"/>
  <p:embeddedFontLst>
    <p:embeddedFont>
      <p:font typeface="Roboto"/>
      <p:regular r:id="rId21"/>
      <p:bold r:id="rId22"/>
      <p:italic r:id="rId23"/>
      <p:boldItalic r:id="rId24"/>
    </p:embeddedFont>
    <p:embeddedFont>
      <p:font typeface="Nunito"/>
      <p:regular r:id="rId25"/>
      <p:bold r:id="rId26"/>
      <p:italic r:id="rId27"/>
      <p:boldItalic r:id="rId28"/>
    </p:embeddedFont>
    <p:embeddedFont>
      <p:font typeface="Maven Pro"/>
      <p:regular r:id="rId29"/>
      <p:bold r:id="rId30"/>
    </p:embeddedFont>
    <p:embeddedFont>
      <p:font typeface="Merriweather"/>
      <p:regular r:id="rId31"/>
      <p:bold r:id="rId32"/>
      <p:italic r:id="rId33"/>
      <p:boldItalic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font" Target="fonts/Roboto-bold.fntdata"/><Relationship Id="rId21" Type="http://schemas.openxmlformats.org/officeDocument/2006/relationships/font" Target="fonts/Roboto-regular.fntdata"/><Relationship Id="rId24" Type="http://schemas.openxmlformats.org/officeDocument/2006/relationships/font" Target="fonts/Roboto-boldItalic.fntdata"/><Relationship Id="rId23" Type="http://schemas.openxmlformats.org/officeDocument/2006/relationships/font" Target="fonts/Roboto-italic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Nunito-bold.fntdata"/><Relationship Id="rId25" Type="http://schemas.openxmlformats.org/officeDocument/2006/relationships/font" Target="fonts/Nunito-regular.fntdata"/><Relationship Id="rId28" Type="http://schemas.openxmlformats.org/officeDocument/2006/relationships/font" Target="fonts/Nunito-boldItalic.fntdata"/><Relationship Id="rId27" Type="http://schemas.openxmlformats.org/officeDocument/2006/relationships/font" Target="fonts/Nunito-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MavenPro-regular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Merriweather-regular.fntdata"/><Relationship Id="rId30" Type="http://schemas.openxmlformats.org/officeDocument/2006/relationships/font" Target="fonts/MavenPro-bold.fntdata"/><Relationship Id="rId11" Type="http://schemas.openxmlformats.org/officeDocument/2006/relationships/slide" Target="slides/slide5.xml"/><Relationship Id="rId33" Type="http://schemas.openxmlformats.org/officeDocument/2006/relationships/font" Target="fonts/Merriweather-italic.fntdata"/><Relationship Id="rId10" Type="http://schemas.openxmlformats.org/officeDocument/2006/relationships/slide" Target="slides/slide4.xml"/><Relationship Id="rId32" Type="http://schemas.openxmlformats.org/officeDocument/2006/relationships/font" Target="fonts/Merriweather-bold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34" Type="http://schemas.openxmlformats.org/officeDocument/2006/relationships/font" Target="fonts/Merriweather-boldItalic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31b15b37b89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31b15b37b89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31b15b37b89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31b15b37b89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31b15b37b89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31b15b37b89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31b15b37b89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31b15b37b89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31a7eb131be_4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31a7eb131be_4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31a7eb131be_2_1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31a7eb131be_2_1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31a7eb131be_2_8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31a7eb131be_2_8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31b0c4a14a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31b0c4a14a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Haar Caascade is an algorithm for detecting faces quickly and in real time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The recale is 64/128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>
                <a:solidFill>
                  <a:schemeClr val="dk1"/>
                </a:solidFill>
              </a:rPr>
              <a:t>A </a:t>
            </a:r>
            <a:r>
              <a:rPr b="1" lang="en-GB">
                <a:solidFill>
                  <a:schemeClr val="dk1"/>
                </a:solidFill>
              </a:rPr>
              <a:t>filter (kernel)</a:t>
            </a:r>
            <a:r>
              <a:rPr lang="en-GB">
                <a:solidFill>
                  <a:schemeClr val="dk1"/>
                </a:solidFill>
              </a:rPr>
              <a:t>: A small matrix (e.g., 3x3 or 5x5) with values that are multiplied with overlapping patches of the input image.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-GB">
                <a:solidFill>
                  <a:schemeClr val="dk1"/>
                </a:solidFill>
              </a:rPr>
              <a:t>The filter's weights are multiplied element-wise with the pixel values of the patch.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-GB">
                <a:solidFill>
                  <a:schemeClr val="dk1"/>
                </a:solidFill>
              </a:rPr>
              <a:t>The final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HOG is a descriptor very specific</a:t>
            </a:r>
            <a:r>
              <a:rPr lang="en-GB">
                <a:solidFill>
                  <a:schemeClr val="dk1"/>
                </a:solidFill>
              </a:rPr>
              <a:t>layer(s) of a CNN acts as a classifier, assigning probabilities to different classes (e.g., face or non-face).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31a7eb131be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31a7eb131be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31b15b37b89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31b15b37b89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31a7eb131be_4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31a7eb131be_4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31b83688346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31b83688346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31b15b37b89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31b15b37b89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25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hasCustomPrompt="1" type="title"/>
          </p:nvPr>
        </p:nvSpPr>
        <p:spPr>
          <a:xfrm>
            <a:off x="311750" y="831175"/>
            <a:ext cx="5334900" cy="12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11"/>
          <p:cNvSpPr txBox="1"/>
          <p:nvPr>
            <p:ph idx="1" type="body"/>
          </p:nvPr>
        </p:nvSpPr>
        <p:spPr>
          <a:xfrm>
            <a:off x="311700" y="2121425"/>
            <a:ext cx="5334900" cy="9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57" name="Google Shape;5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3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oogle Shape;65;p14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66" name="Google Shape;66;p14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67" name="Google Shape;67;p14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" name="Google Shape;68;p14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9" name="Google Shape;69;p14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70" name="Google Shape;70;p14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" name="Google Shape;71;p14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" name="Google Shape;72;p14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3" name="Google Shape;73;p14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74" name="Google Shape;74;p14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14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" name="Google Shape;76;p14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" name="Google Shape;77;p14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8" name="Google Shape;78;p14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79" name="Google Shape;79;p14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14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14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" name="Google Shape;82;p14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" name="Google Shape;83;p14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84" name="Google Shape;84;p14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85" name="Google Shape;85;p14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14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87" name="Google Shape;87;p14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88" name="Google Shape;88;p14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" name="Google Shape;89;p14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fmla="val 8244818" name="adj1"/>
                  <a:gd fmla="val 16246175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" name="Google Shape;90;p14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91" name="Google Shape;91;p14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92" name="Google Shape;92;p14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93" name="Google Shape;93;p14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" name="Google Shape;94;p14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95" name="Google Shape;95;p14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14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14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fmla="val 8801158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14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14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fmla="val 1255410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14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1" name="Google Shape;101;p14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" name="Google Shape;102;p14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3" name="Google Shape;103;p1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" name="Google Shape;105;p15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106" name="Google Shape;106;p15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107" name="Google Shape;107;p15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" name="Google Shape;108;p15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9" name="Google Shape;109;p15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110" name="Google Shape;110;p15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" name="Google Shape;111;p15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" name="Google Shape;112;p15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3" name="Google Shape;113;p15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114" name="Google Shape;114;p15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" name="Google Shape;115;p15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15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15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18" name="Google Shape;118;p15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119" name="Google Shape;119;p15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120" name="Google Shape;120;p15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15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2" name="Google Shape;122;p15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123" name="Google Shape;123;p15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15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" name="Google Shape;125;p15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6" name="Google Shape;126;p15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127" name="Google Shape;127;p15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" name="Google Shape;128;p15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" name="Google Shape;129;p15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" name="Google Shape;130;p15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1" name="Google Shape;131;p15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132" name="Google Shape;132;p15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" name="Google Shape;133;p15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" name="Google Shape;134;p15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" name="Google Shape;135;p15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" name="Google Shape;136;p15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37" name="Google Shape;137;p15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8" name="Google Shape;138;p1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" name="Google Shape;140;p1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41" name="Google Shape;141;p1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3" name="Google Shape;143;p1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4" name="Google Shape;144;p16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45" name="Google Shape;145;p1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" name="Google Shape;147;p1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48" name="Google Shape;148;p1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0" name="Google Shape;150;p1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1" name="Google Shape;151;p17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52" name="Google Shape;152;p17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53" name="Google Shape;153;p1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" name="Google Shape;155;p18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56" name="Google Shape;156;p18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8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8" name="Google Shape;158;p1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9" name="Google Shape;159;p1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Google Shape;161;p1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62" name="Google Shape;162;p1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1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4" name="Google Shape;164;p19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5" name="Google Shape;165;p19"/>
          <p:cNvSpPr txBox="1"/>
          <p:nvPr>
            <p:ph idx="1" type="body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66" name="Google Shape;166;p1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1"/>
        </a:solidFill>
      </p:bgPr>
    </p:bg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8" name="Google Shape;168;p20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69" name="Google Shape;169;p20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70" name="Google Shape;170;p20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20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20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3" name="Google Shape;173;p20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74" name="Google Shape;174;p20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" name="Google Shape;175;p20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20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7" name="Google Shape;177;p20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78" name="Google Shape;178;p20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" name="Google Shape;179;p20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80" name="Google Shape;180;p20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1" name="Google Shape;181;p2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3" name="Google Shape;183;p21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84" name="Google Shape;184;p21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21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6" name="Google Shape;186;p21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7" name="Google Shape;187;p21"/>
          <p:cNvSpPr txBox="1"/>
          <p:nvPr>
            <p:ph idx="1" type="subTitle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88" name="Google Shape;188;p21"/>
          <p:cNvSpPr txBox="1"/>
          <p:nvPr>
            <p:ph idx="2" type="body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89" name="Google Shape;189;p2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48099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6" name="Google Shape;16;p3"/>
          <p:cNvSpPr/>
          <p:nvPr/>
        </p:nvSpPr>
        <p:spPr>
          <a:xfrm>
            <a:off x="0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1" name="Google Shape;191;p22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92" name="Google Shape;192;p22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22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4" name="Google Shape;194;p22"/>
          <p:cNvSpPr txBox="1"/>
          <p:nvPr>
            <p:ph idx="1" type="body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95" name="Google Shape;195;p2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7" name="Google Shape;197;p23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98" name="Google Shape;198;p23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99" name="Google Shape;199;p23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23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23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23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3" name="Google Shape;203;p23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204" name="Google Shape;204;p23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23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23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23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" name="Google Shape;208;p23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9" name="Google Shape;209;p23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210" name="Google Shape;210;p23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23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23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23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4" name="Google Shape;214;p23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215" name="Google Shape;215;p23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23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23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8" name="Google Shape;218;p23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219" name="Google Shape;219;p23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" name="Google Shape;220;p23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23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23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" name="Google Shape;223;p23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4" name="Google Shape;224;p23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225" name="Google Shape;225;p23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23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23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" name="Google Shape;228;p23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9" name="Google Shape;229;p23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230" name="Google Shape;230;p23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23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23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3" name="Google Shape;233;p23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234" name="Google Shape;234;p23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" name="Google Shape;235;p23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23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23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23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9" name="Google Shape;239;p23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240" name="Google Shape;240;p23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23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23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" name="Google Shape;243;p23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4" name="Google Shape;244;p23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245" name="Google Shape;245;p23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23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23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23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9" name="Google Shape;249;p23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250" name="Google Shape;250;p23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23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23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3" name="Google Shape;253;p23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254" name="Google Shape;254;p23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5" name="Google Shape;255;p23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23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23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8" name="Google Shape;258;p23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59" name="Google Shape;259;p23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" name="Google Shape;260;p23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23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23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3" name="Google Shape;263;p23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64" name="Google Shape;264;p23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23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23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23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8" name="Google Shape;268;p23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9" name="Google Shape;269;p23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70" name="Google Shape;270;p23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1" name="Google Shape;271;p23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2" name="Google Shape;272;p23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" name="Google Shape;273;p23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74" name="Google Shape;274;p23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75" name="Google Shape;275;p23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6" name="Google Shape;276;p23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7" name="Google Shape;277;p23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78" name="Google Shape;278;p23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79" name="Google Shape;279;p23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" name="Google Shape;280;p23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1" name="Google Shape;281;p23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" name="Google Shape;282;p23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83" name="Google Shape;283;p23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84" name="Google Shape;284;p23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5" name="Google Shape;285;p23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" name="Google Shape;286;p23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" name="Google Shape;287;p23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" name="Google Shape;288;p23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89" name="Google Shape;289;p23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90" name="Google Shape;290;p23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" name="Google Shape;291;p23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" name="Google Shape;292;p23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" name="Google Shape;293;p23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94" name="Google Shape;294;p23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95" name="Google Shape;295;p23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6" name="Google Shape;296;p23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" name="Google Shape;297;p23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98" name="Google Shape;298;p23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99" name="Google Shape;299;p23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" name="Google Shape;300;p23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" name="Google Shape;301;p23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2" name="Google Shape;302;p23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" name="Google Shape;303;p23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04" name="Google Shape;304;p23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305" name="Google Shape;305;p23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" name="Google Shape;306;p23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" name="Google Shape;307;p23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8" name="Google Shape;308;p23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09" name="Google Shape;309;p23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310" name="Google Shape;310;p23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" name="Google Shape;311;p23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" name="Google Shape;312;p23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3" name="Google Shape;313;p23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14" name="Google Shape;314;p23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315" name="Google Shape;315;p23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6" name="Google Shape;316;p23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7" name="Google Shape;317;p23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18" name="Google Shape;318;p23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319" name="Google Shape;319;p23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0" name="Google Shape;320;p23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1" name="Google Shape;321;p23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2" name="Google Shape;322;p23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323" name="Google Shape;323;p23"/>
          <p:cNvSpPr txBox="1"/>
          <p:nvPr>
            <p:ph hasCustomPrompt="1"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24" name="Google Shape;324;p23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5" name="Google Shape;325;p2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2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0"/>
            <a:ext cx="431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/>
          <p:nvPr/>
        </p:nvSpPr>
        <p:spPr>
          <a:xfrm>
            <a:off x="0" y="44125"/>
            <a:ext cx="4313625" cy="4399375"/>
          </a:xfrm>
          <a:custGeom>
            <a:rect b="b" l="l" r="r" t="t"/>
            <a:pathLst>
              <a:path extrusionOk="0" h="175975" w="172545">
                <a:moveTo>
                  <a:pt x="0" y="157"/>
                </a:moveTo>
                <a:lnTo>
                  <a:pt x="172419" y="0"/>
                </a:lnTo>
                <a:lnTo>
                  <a:pt x="172545" y="126541"/>
                </a:lnTo>
                <a:lnTo>
                  <a:pt x="0" y="175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22" name="Google Shape;22;p4"/>
          <p:cNvSpPr/>
          <p:nvPr/>
        </p:nvSpPr>
        <p:spPr>
          <a:xfrm>
            <a:off x="-125" y="0"/>
            <a:ext cx="4316900" cy="4395600"/>
          </a:xfrm>
          <a:custGeom>
            <a:rect b="b" l="l" r="r" t="t"/>
            <a:pathLst>
              <a:path extrusionOk="0" h="175824" w="172676">
                <a:moveTo>
                  <a:pt x="0" y="6"/>
                </a:moveTo>
                <a:lnTo>
                  <a:pt x="172676" y="0"/>
                </a:lnTo>
                <a:lnTo>
                  <a:pt x="172562" y="126442"/>
                </a:lnTo>
                <a:lnTo>
                  <a:pt x="0" y="17582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23" name="Google Shape;23;p4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/>
          <p:nvPr/>
        </p:nvSpPr>
        <p:spPr>
          <a:xfrm>
            <a:off x="0" y="0"/>
            <a:ext cx="3764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 txBox="1"/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7"/>
          <p:cNvSpPr txBox="1"/>
          <p:nvPr>
            <p:ph idx="1" type="body"/>
          </p:nvPr>
        </p:nvSpPr>
        <p:spPr>
          <a:xfrm>
            <a:off x="311700" y="2390650"/>
            <a:ext cx="3127500" cy="229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0" name="Google Shape;4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/>
          <p:nvPr>
            <p:ph type="title"/>
          </p:nvPr>
        </p:nvSpPr>
        <p:spPr>
          <a:xfrm>
            <a:off x="311675" y="798600"/>
            <a:ext cx="6247800" cy="35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3" name="Google Shape;4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9"/>
          <p:cNvSpPr txBox="1"/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" type="subTitle"/>
          </p:nvPr>
        </p:nvSpPr>
        <p:spPr>
          <a:xfrm>
            <a:off x="304800" y="2626725"/>
            <a:ext cx="3704400" cy="9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8" name="Google Shape;48;p9"/>
          <p:cNvSpPr txBox="1"/>
          <p:nvPr>
            <p:ph idx="2" type="body"/>
          </p:nvPr>
        </p:nvSpPr>
        <p:spPr>
          <a:xfrm>
            <a:off x="4879025" y="500925"/>
            <a:ext cx="3954000" cy="41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9" name="Google Shape;49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/>
          <p:nvPr/>
        </p:nvSpPr>
        <p:spPr>
          <a:xfrm>
            <a:off x="0" y="4369000"/>
            <a:ext cx="9144000" cy="77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10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erriweather"/>
              <a:buNone/>
              <a:defRPr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/>
        </p:txBody>
      </p:sp>
      <p:sp>
        <p:nvSpPr>
          <p:cNvPr id="53" name="Google Shape;5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aradig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mentum">
    <p:bg>
      <p:bgPr>
        <a:solidFill>
          <a:schemeClr val="lt1"/>
        </a:soli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62" name="Google Shape;6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63" name="Google Shape;63;p1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2.png"/><Relationship Id="rId8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core-electronics.com.au/guides/face-identify-raspberry-pi/#Down" TargetMode="External"/><Relationship Id="rId4" Type="http://schemas.openxmlformats.org/officeDocument/2006/relationships/hyperlink" Target="https://core-electronics.com.au/guides/face-identify-raspberry-pi/#Down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Relationship Id="rId4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png"/><Relationship Id="rId4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25"/>
          <p:cNvSpPr txBox="1"/>
          <p:nvPr>
            <p:ph type="ctrTitle"/>
          </p:nvPr>
        </p:nvSpPr>
        <p:spPr>
          <a:xfrm>
            <a:off x="311700" y="539725"/>
            <a:ext cx="8520600" cy="128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-GB" sz="2440"/>
              <a:t>Comparing Hardware Performance Across ARM and x86 Architectures Using Computer Vision</a:t>
            </a:r>
            <a:endParaRPr b="1" sz="2440"/>
          </a:p>
        </p:txBody>
      </p:sp>
      <p:sp>
        <p:nvSpPr>
          <p:cNvPr id="333" name="Google Shape;333;p25"/>
          <p:cNvSpPr txBox="1"/>
          <p:nvPr>
            <p:ph idx="1" type="subTitle"/>
          </p:nvPr>
        </p:nvSpPr>
        <p:spPr>
          <a:xfrm>
            <a:off x="311700" y="2512300"/>
            <a:ext cx="2871600" cy="88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</a:rPr>
              <a:t>Authors:</a:t>
            </a:r>
            <a:endParaRPr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</a:rPr>
              <a:t>Johnny Acuna, Brian Garcia, Brandon Siu, Raymond Palacio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334" name="Google Shape;33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96325" y="2966600"/>
            <a:ext cx="3335975" cy="1973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4"/>
          <p:cNvSpPr txBox="1"/>
          <p:nvPr>
            <p:ph type="title"/>
          </p:nvPr>
        </p:nvSpPr>
        <p:spPr>
          <a:xfrm>
            <a:off x="247950" y="70650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Performance Evaluation Cont.</a:t>
            </a:r>
            <a:endParaRPr/>
          </a:p>
        </p:txBody>
      </p:sp>
      <p:sp>
        <p:nvSpPr>
          <p:cNvPr id="400" name="Google Shape;400;p34"/>
          <p:cNvSpPr txBox="1"/>
          <p:nvPr>
            <p:ph idx="1" type="body"/>
          </p:nvPr>
        </p:nvSpPr>
        <p:spPr>
          <a:xfrm>
            <a:off x="0" y="1333925"/>
            <a:ext cx="7280100" cy="348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SzPts val="1350"/>
              <a:buFont typeface="Roboto"/>
              <a:buChar char="●"/>
            </a:pPr>
            <a:r>
              <a:rPr b="1" lang="en-GB" sz="1350">
                <a:latin typeface="Roboto"/>
                <a:ea typeface="Roboto"/>
                <a:cs typeface="Roboto"/>
                <a:sym typeface="Roboto"/>
              </a:rPr>
              <a:t>Training Time</a:t>
            </a:r>
            <a:r>
              <a:rPr lang="en-GB" sz="1350">
                <a:latin typeface="Roboto"/>
                <a:ea typeface="Roboto"/>
                <a:cs typeface="Roboto"/>
                <a:sym typeface="Roboto"/>
              </a:rPr>
              <a:t>: </a:t>
            </a:r>
            <a:endParaRPr sz="1350">
              <a:latin typeface="Roboto"/>
              <a:ea typeface="Roboto"/>
              <a:cs typeface="Roboto"/>
              <a:sym typeface="Roboto"/>
            </a:endParaRPr>
          </a:p>
          <a:p>
            <a:pPr indent="-314325" lvl="1" marL="914400" rtl="0" algn="l">
              <a:spcBef>
                <a:spcPts val="0"/>
              </a:spcBef>
              <a:spcAft>
                <a:spcPts val="0"/>
              </a:spcAft>
              <a:buSzPts val="1350"/>
              <a:buFont typeface="Roboto"/>
              <a:buChar char="○"/>
            </a:pPr>
            <a:r>
              <a:rPr lang="en-GB" sz="1350">
                <a:latin typeface="Roboto"/>
                <a:ea typeface="Roboto"/>
                <a:cs typeface="Roboto"/>
                <a:sym typeface="Roboto"/>
              </a:rPr>
              <a:t>Raspberry Pi 4 takes the longest (168s)</a:t>
            </a:r>
            <a:endParaRPr sz="1350">
              <a:latin typeface="Roboto"/>
              <a:ea typeface="Roboto"/>
              <a:cs typeface="Roboto"/>
              <a:sym typeface="Roboto"/>
            </a:endParaRPr>
          </a:p>
          <a:p>
            <a:pPr indent="-314325" lvl="1" marL="914400" rtl="0" algn="l">
              <a:spcBef>
                <a:spcPts val="0"/>
              </a:spcBef>
              <a:spcAft>
                <a:spcPts val="0"/>
              </a:spcAft>
              <a:buSzPts val="1350"/>
              <a:buFont typeface="Roboto"/>
              <a:buChar char="○"/>
            </a:pPr>
            <a:r>
              <a:rPr lang="en-GB" sz="1350">
                <a:latin typeface="Roboto"/>
                <a:ea typeface="Roboto"/>
                <a:cs typeface="Roboto"/>
                <a:sym typeface="Roboto"/>
              </a:rPr>
              <a:t>Intel i7 (8.8s) and Ryzen 5800H (11.6s) offer faster training times than RP4 </a:t>
            </a:r>
            <a:endParaRPr sz="1350">
              <a:latin typeface="Roboto"/>
              <a:ea typeface="Roboto"/>
              <a:cs typeface="Roboto"/>
              <a:sym typeface="Roboto"/>
            </a:endParaRPr>
          </a:p>
          <a:p>
            <a:pPr indent="-314325" lvl="1" marL="914400" rtl="0" algn="l">
              <a:spcBef>
                <a:spcPts val="0"/>
              </a:spcBef>
              <a:spcAft>
                <a:spcPts val="0"/>
              </a:spcAft>
              <a:buSzPts val="1350"/>
              <a:buFont typeface="Roboto"/>
              <a:buChar char="○"/>
            </a:pPr>
            <a:r>
              <a:rPr lang="en-GB" sz="1350">
                <a:latin typeface="Roboto"/>
                <a:ea typeface="Roboto"/>
                <a:cs typeface="Roboto"/>
                <a:sym typeface="Roboto"/>
              </a:rPr>
              <a:t>GPUs dramatically outperform CPUs (RTX 3050: 4.9s , RTX 3080: 2.3s) with the least </a:t>
            </a:r>
            <a:br>
              <a:rPr lang="en-GB" sz="1350">
                <a:latin typeface="Roboto"/>
                <a:ea typeface="Roboto"/>
                <a:cs typeface="Roboto"/>
                <a:sym typeface="Roboto"/>
              </a:rPr>
            </a:br>
            <a:r>
              <a:rPr lang="en-GB" sz="1350">
                <a:latin typeface="Roboto"/>
                <a:ea typeface="Roboto"/>
                <a:cs typeface="Roboto"/>
                <a:sym typeface="Roboto"/>
              </a:rPr>
              <a:t>average training time</a:t>
            </a:r>
            <a:endParaRPr sz="1350">
              <a:latin typeface="Roboto"/>
              <a:ea typeface="Roboto"/>
              <a:cs typeface="Roboto"/>
              <a:sym typeface="Roboto"/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SzPts val="1350"/>
              <a:buFont typeface="Roboto"/>
              <a:buChar char="●"/>
            </a:pPr>
            <a:r>
              <a:rPr b="1" lang="en-GB" sz="1350">
                <a:latin typeface="Roboto"/>
                <a:ea typeface="Roboto"/>
                <a:cs typeface="Roboto"/>
                <a:sym typeface="Roboto"/>
              </a:rPr>
              <a:t>Memory Usage</a:t>
            </a:r>
            <a:r>
              <a:rPr lang="en-GB" sz="1350">
                <a:latin typeface="Roboto"/>
                <a:ea typeface="Roboto"/>
                <a:cs typeface="Roboto"/>
                <a:sym typeface="Roboto"/>
              </a:rPr>
              <a:t>: </a:t>
            </a:r>
            <a:endParaRPr sz="1350">
              <a:latin typeface="Roboto"/>
              <a:ea typeface="Roboto"/>
              <a:cs typeface="Roboto"/>
              <a:sym typeface="Roboto"/>
            </a:endParaRPr>
          </a:p>
          <a:p>
            <a:pPr indent="-314325" lvl="1" marL="914400" rtl="0" algn="l">
              <a:spcBef>
                <a:spcPts val="0"/>
              </a:spcBef>
              <a:spcAft>
                <a:spcPts val="0"/>
              </a:spcAft>
              <a:buSzPts val="1350"/>
              <a:buFont typeface="Roboto"/>
              <a:buChar char="○"/>
            </a:pPr>
            <a:r>
              <a:rPr lang="en-GB" sz="1350">
                <a:latin typeface="Roboto"/>
                <a:ea typeface="Roboto"/>
                <a:cs typeface="Roboto"/>
                <a:sym typeface="Roboto"/>
              </a:rPr>
              <a:t>Raspberry Pi 4 use the least amount of RAM (0.96 GB)</a:t>
            </a:r>
            <a:endParaRPr sz="1350">
              <a:latin typeface="Roboto"/>
              <a:ea typeface="Roboto"/>
              <a:cs typeface="Roboto"/>
              <a:sym typeface="Roboto"/>
            </a:endParaRPr>
          </a:p>
          <a:p>
            <a:pPr indent="-314325" lvl="1" marL="914400" rtl="0" algn="l">
              <a:spcBef>
                <a:spcPts val="0"/>
              </a:spcBef>
              <a:spcAft>
                <a:spcPts val="0"/>
              </a:spcAft>
              <a:buSzPts val="1350"/>
              <a:buFont typeface="Roboto"/>
              <a:buChar char="○"/>
            </a:pPr>
            <a:r>
              <a:rPr lang="en-GB" sz="1350">
                <a:latin typeface="Roboto"/>
                <a:ea typeface="Roboto"/>
                <a:cs typeface="Roboto"/>
                <a:sym typeface="Roboto"/>
              </a:rPr>
              <a:t>Intel i7 (11.6GB) and Ryzen (8.8GB) systems use the most RAM due to sequential processing</a:t>
            </a:r>
            <a:endParaRPr sz="1350">
              <a:latin typeface="Roboto"/>
              <a:ea typeface="Roboto"/>
              <a:cs typeface="Roboto"/>
              <a:sym typeface="Roboto"/>
            </a:endParaRPr>
          </a:p>
          <a:p>
            <a:pPr indent="-314325" lvl="1" marL="914400" rtl="0" algn="l">
              <a:spcBef>
                <a:spcPts val="0"/>
              </a:spcBef>
              <a:spcAft>
                <a:spcPts val="0"/>
              </a:spcAft>
              <a:buSzPts val="1350"/>
              <a:buFont typeface="Roboto"/>
              <a:buChar char="○"/>
            </a:pPr>
            <a:r>
              <a:rPr lang="en-GB" sz="1350">
                <a:latin typeface="Roboto"/>
                <a:ea typeface="Roboto"/>
                <a:cs typeface="Roboto"/>
                <a:sym typeface="Roboto"/>
              </a:rPr>
              <a:t>GPUs use less RAM (RTX 3050: 0.5GB, RTX 3080: 1.5GB) leveraging parallel </a:t>
            </a:r>
            <a:br>
              <a:rPr lang="en-GB" sz="1350">
                <a:latin typeface="Roboto"/>
                <a:ea typeface="Roboto"/>
                <a:cs typeface="Roboto"/>
                <a:sym typeface="Roboto"/>
              </a:rPr>
            </a:br>
            <a:r>
              <a:rPr lang="en-GB" sz="1350">
                <a:latin typeface="Roboto"/>
                <a:ea typeface="Roboto"/>
                <a:cs typeface="Roboto"/>
                <a:sym typeface="Roboto"/>
              </a:rPr>
              <a:t>cores to perform parallel processing for efficient memory use.</a:t>
            </a:r>
            <a:endParaRPr sz="1350">
              <a:latin typeface="Roboto"/>
              <a:ea typeface="Roboto"/>
              <a:cs typeface="Roboto"/>
              <a:sym typeface="Roboto"/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SzPts val="1350"/>
              <a:buFont typeface="Roboto"/>
              <a:buChar char="●"/>
            </a:pPr>
            <a:r>
              <a:rPr b="1" lang="en-GB" sz="1350" u="sng">
                <a:latin typeface="Roboto"/>
                <a:ea typeface="Roboto"/>
                <a:cs typeface="Roboto"/>
                <a:sym typeface="Roboto"/>
              </a:rPr>
              <a:t>Best Use Case</a:t>
            </a:r>
            <a:r>
              <a:rPr lang="en-GB" sz="1350" u="sng">
                <a:latin typeface="Roboto"/>
                <a:ea typeface="Roboto"/>
                <a:cs typeface="Roboto"/>
                <a:sym typeface="Roboto"/>
              </a:rPr>
              <a:t>: </a:t>
            </a:r>
            <a:endParaRPr sz="1350" u="sng">
              <a:latin typeface="Roboto"/>
              <a:ea typeface="Roboto"/>
              <a:cs typeface="Roboto"/>
              <a:sym typeface="Roboto"/>
            </a:endParaRPr>
          </a:p>
          <a:p>
            <a:pPr indent="-314325" lvl="1" marL="914400" rtl="0" algn="l">
              <a:spcBef>
                <a:spcPts val="0"/>
              </a:spcBef>
              <a:spcAft>
                <a:spcPts val="0"/>
              </a:spcAft>
              <a:buSzPts val="1350"/>
              <a:buFont typeface="Roboto"/>
              <a:buChar char="○"/>
            </a:pPr>
            <a:r>
              <a:rPr lang="en-GB" sz="1350">
                <a:latin typeface="Roboto"/>
                <a:ea typeface="Roboto"/>
                <a:cs typeface="Roboto"/>
                <a:sym typeface="Roboto"/>
              </a:rPr>
              <a:t>Raspberry Pi 4 is best for low-power, small-scale applications. </a:t>
            </a:r>
            <a:endParaRPr sz="1350">
              <a:latin typeface="Roboto"/>
              <a:ea typeface="Roboto"/>
              <a:cs typeface="Roboto"/>
              <a:sym typeface="Roboto"/>
            </a:endParaRPr>
          </a:p>
          <a:p>
            <a:pPr indent="-314325" lvl="1" marL="914400" rtl="0" algn="l">
              <a:spcBef>
                <a:spcPts val="0"/>
              </a:spcBef>
              <a:spcAft>
                <a:spcPts val="0"/>
              </a:spcAft>
              <a:buSzPts val="1350"/>
              <a:buFont typeface="Roboto"/>
              <a:buChar char="○"/>
            </a:pPr>
            <a:r>
              <a:rPr lang="en-GB" sz="1350">
                <a:latin typeface="Roboto"/>
                <a:ea typeface="Roboto"/>
                <a:cs typeface="Roboto"/>
                <a:sym typeface="Roboto"/>
              </a:rPr>
              <a:t>Intel and Ryzen CPUs excel in multi-threaded tasks, </a:t>
            </a:r>
            <a:endParaRPr sz="1350">
              <a:latin typeface="Roboto"/>
              <a:ea typeface="Roboto"/>
              <a:cs typeface="Roboto"/>
              <a:sym typeface="Roboto"/>
            </a:endParaRPr>
          </a:p>
          <a:p>
            <a:pPr indent="-314325" lvl="1" marL="914400" rtl="0" algn="l">
              <a:spcBef>
                <a:spcPts val="0"/>
              </a:spcBef>
              <a:spcAft>
                <a:spcPts val="0"/>
              </a:spcAft>
              <a:buSzPts val="1350"/>
              <a:buFont typeface="Roboto"/>
              <a:buChar char="○"/>
            </a:pPr>
            <a:r>
              <a:rPr lang="en-GB" sz="1350">
                <a:latin typeface="Roboto"/>
                <a:ea typeface="Roboto"/>
                <a:cs typeface="Roboto"/>
                <a:sym typeface="Roboto"/>
              </a:rPr>
              <a:t>while GPUs are ideal for high-performance, real-time image processing.</a:t>
            </a:r>
            <a:endParaRPr sz="1350"/>
          </a:p>
        </p:txBody>
      </p:sp>
      <p:pic>
        <p:nvPicPr>
          <p:cNvPr id="401" name="Google Shape;401;p34"/>
          <p:cNvPicPr preferRelativeResize="0"/>
          <p:nvPr/>
        </p:nvPicPr>
        <p:blipFill rotWithShape="1">
          <a:blip r:embed="rId3">
            <a:alphaModFix/>
          </a:blip>
          <a:srcRect b="0" l="0" r="23693" t="0"/>
          <a:stretch/>
        </p:blipFill>
        <p:spPr>
          <a:xfrm>
            <a:off x="4349250" y="534450"/>
            <a:ext cx="4500524" cy="127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3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Graphical Data</a:t>
            </a:r>
            <a:endParaRPr/>
          </a:p>
        </p:txBody>
      </p:sp>
      <p:pic>
        <p:nvPicPr>
          <p:cNvPr id="407" name="Google Shape;40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08150" y="1533725"/>
            <a:ext cx="2865550" cy="1515125"/>
          </a:xfrm>
          <a:prstGeom prst="rect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08" name="Google Shape;408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7800" y="1533725"/>
            <a:ext cx="2792074" cy="1515125"/>
          </a:xfrm>
          <a:prstGeom prst="rect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09" name="Google Shape;409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08150" y="3259777"/>
            <a:ext cx="2865550" cy="1473725"/>
          </a:xfrm>
          <a:prstGeom prst="rect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10" name="Google Shape;410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8400" y="3261650"/>
            <a:ext cx="2792075" cy="1469968"/>
          </a:xfrm>
          <a:prstGeom prst="rect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11" name="Google Shape;411;p3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971976" y="1533725"/>
            <a:ext cx="2946299" cy="1515125"/>
          </a:xfrm>
          <a:prstGeom prst="rect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12" name="Google Shape;412;p3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980825" y="3302825"/>
            <a:ext cx="2881238" cy="1515125"/>
          </a:xfrm>
          <a:prstGeom prst="rect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3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Concluding Remarks</a:t>
            </a:r>
            <a:endParaRPr/>
          </a:p>
        </p:txBody>
      </p:sp>
      <p:sp>
        <p:nvSpPr>
          <p:cNvPr id="418" name="Google Shape;418;p36"/>
          <p:cNvSpPr txBox="1"/>
          <p:nvPr/>
        </p:nvSpPr>
        <p:spPr>
          <a:xfrm>
            <a:off x="4640075" y="1787825"/>
            <a:ext cx="4370400" cy="32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Performance Implications:</a:t>
            </a:r>
            <a:endParaRPr b="1"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</a:pPr>
            <a:r>
              <a:rPr b="1" lang="en-GB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ARM (Raspberry Pi):</a:t>
            </a:r>
            <a:endParaRPr b="1"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</a:pPr>
            <a:r>
              <a:rPr lang="en-GB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Ideal for low-power applications where fps is not critical</a:t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</a:pPr>
            <a:r>
              <a:rPr b="1" lang="en-GB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x</a:t>
            </a:r>
            <a:r>
              <a:rPr b="1" lang="en-GB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86 (Intel/AMD CPU)</a:t>
            </a:r>
            <a:endParaRPr b="1"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</a:pPr>
            <a:r>
              <a:rPr lang="en-GB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Excels in high-performance, requiring faster facial recognition procession</a:t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</a:pPr>
            <a:r>
              <a:rPr b="1" lang="en-GB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GPUs (RTX with x86 architecture)</a:t>
            </a:r>
            <a:endParaRPr b="1"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</a:pPr>
            <a:r>
              <a:rPr lang="en-GB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Highest performance  for demanding real-time </a:t>
            </a:r>
            <a:r>
              <a:rPr lang="en-GB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cognition</a:t>
            </a:r>
            <a:r>
              <a:rPr lang="en-GB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tasks.</a:t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9" name="Google Shape;419;p36"/>
          <p:cNvSpPr txBox="1"/>
          <p:nvPr/>
        </p:nvSpPr>
        <p:spPr>
          <a:xfrm>
            <a:off x="200200" y="1787825"/>
            <a:ext cx="4092900" cy="36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Key Findings:</a:t>
            </a:r>
            <a:endParaRPr b="1"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7975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50"/>
              <a:buFont typeface="Roboto"/>
              <a:buChar char="●"/>
            </a:pPr>
            <a:r>
              <a:rPr b="1" lang="en-GB" sz="125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ARM Architecture (Raspberry Pi 4):</a:t>
            </a:r>
            <a:r>
              <a:rPr lang="en-GB" sz="125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Limited FPS and training time, with higher power efficiency than x86</a:t>
            </a:r>
            <a:endParaRPr sz="125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7975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50"/>
              <a:buFont typeface="Roboto"/>
              <a:buChar char="●"/>
            </a:pPr>
            <a:r>
              <a:rPr b="1" lang="en-GB" sz="125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x86 Architecture (Intel and AMD CPU): </a:t>
            </a:r>
            <a:r>
              <a:rPr lang="en-GB" sz="125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Higher fps and faster training times, with cost of high power consumption</a:t>
            </a:r>
            <a:endParaRPr sz="125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7975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50"/>
              <a:buFont typeface="Roboto"/>
              <a:buChar char="●"/>
            </a:pPr>
            <a:r>
              <a:rPr b="1" lang="en-GB" sz="125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GPU vs CPU (RTX 3050/RTX3080): </a:t>
            </a:r>
            <a:r>
              <a:rPr lang="en-GB" sz="125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outperform CPUs providing faster FPS and reduced training time with high power</a:t>
            </a:r>
            <a:endParaRPr sz="125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7975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50"/>
              <a:buFont typeface="Roboto"/>
              <a:buChar char="●"/>
            </a:pPr>
            <a:r>
              <a:rPr b="1" lang="en-GB" sz="125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Power Efficiency: </a:t>
            </a:r>
            <a:r>
              <a:rPr lang="en-GB" sz="125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Raspberry PI 4 has most impressive power efficiency, good for embedded applications</a:t>
            </a:r>
            <a:endParaRPr sz="125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3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Future Works</a:t>
            </a:r>
            <a:endParaRPr/>
          </a:p>
        </p:txBody>
      </p:sp>
      <p:sp>
        <p:nvSpPr>
          <p:cNvPr id="425" name="Google Shape;425;p37"/>
          <p:cNvSpPr txBox="1"/>
          <p:nvPr>
            <p:ph idx="1" type="body"/>
          </p:nvPr>
        </p:nvSpPr>
        <p:spPr>
          <a:xfrm>
            <a:off x="211025" y="1520250"/>
            <a:ext cx="8585400" cy="322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Roboto"/>
              <a:buChar char="●"/>
            </a:pPr>
            <a:r>
              <a:rPr b="1" lang="en-GB">
                <a:latin typeface="Roboto"/>
                <a:ea typeface="Roboto"/>
                <a:cs typeface="Roboto"/>
                <a:sym typeface="Roboto"/>
              </a:rPr>
              <a:t>Expand Benchmarks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Font typeface="Roboto"/>
              <a:buChar char="○"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Include additional ARM-based devices (Surface Pro, MAC) to further explore ARM’s potential in facial recognition/ML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Roboto"/>
              <a:buChar char="●"/>
            </a:pPr>
            <a:r>
              <a:rPr b="1" lang="en-GB">
                <a:latin typeface="Roboto"/>
                <a:ea typeface="Roboto"/>
                <a:cs typeface="Roboto"/>
                <a:sym typeface="Roboto"/>
              </a:rPr>
              <a:t>Optimized Algorithms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Font typeface="Roboto"/>
              <a:buChar char="○"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Investigate optimizations in facial recognition to improve performance on lower-end hardware like Raspberry Pi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Roboto"/>
              <a:buChar char="●"/>
            </a:pPr>
            <a:r>
              <a:rPr b="1" lang="en-GB">
                <a:latin typeface="Roboto"/>
                <a:ea typeface="Roboto"/>
                <a:cs typeface="Roboto"/>
                <a:sym typeface="Roboto"/>
              </a:rPr>
              <a:t>Real-World Applications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Font typeface="Roboto"/>
              <a:buChar char="○"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Test systems in real-world environment including security, healthcare, and offices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Font typeface="Roboto"/>
              <a:buChar char="○"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Evaluate practicality of ARM vs x86 facial recognition systems in real-world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Roboto"/>
              <a:buChar char="●"/>
            </a:pPr>
            <a:r>
              <a:rPr b="1" lang="en-GB">
                <a:latin typeface="Roboto"/>
                <a:ea typeface="Roboto"/>
                <a:cs typeface="Roboto"/>
                <a:sym typeface="Roboto"/>
              </a:rPr>
              <a:t>Edge Computing Integration: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Font typeface="Roboto"/>
              <a:buChar char="○"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Explore integration of Raspberry Pi and similar low-powered ARM devices for real-time facial recognition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Font typeface="Roboto"/>
              <a:buChar char="○"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Implement optimized facial recognition algorithm tailored for ARM architecture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3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References</a:t>
            </a:r>
            <a:endParaRPr/>
          </a:p>
        </p:txBody>
      </p:sp>
      <p:sp>
        <p:nvSpPr>
          <p:cNvPr id="431" name="Google Shape;431;p38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-GB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R. A. Asmara, M. Ridwan, and G. Budiprasetyo, "Haar Cascade and Convolutional Neural Network Face Detection in Client-Side for Cloud Computing Face Recognition," </a:t>
            </a:r>
            <a:r>
              <a:rPr i="1" lang="en-GB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2021 International Conference on Electrical and Information Technology (IEIT)</a:t>
            </a:r>
            <a:r>
              <a:rPr lang="en-GB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2021, pp. 1–6, doi: 10.1109/IEIT53149.2021.9587388.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-GB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C. Rahmad, R. A. Asmara, D. R. H. Putra, I. Dharma, H. Darmono, and I. Muhiqqin, "Comparison of Viola-Jones Haar Cascade Classifier and Histogram of Oriented Gradients (HOG) for Face Detection," </a:t>
            </a:r>
            <a:r>
              <a:rPr i="1" lang="en-GB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IOP Conference Series: Materials Science and Engineering</a:t>
            </a:r>
            <a:r>
              <a:rPr lang="en-GB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vol. 732, p. 012038, 2020, doi: 10.1088/1757-899X/732/1/012038.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-GB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Tim, "Face Recognition With Raspberry Pi and OpenCV," </a:t>
            </a:r>
            <a:r>
              <a:rPr i="1" lang="en-GB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Core Electronics</a:t>
            </a:r>
            <a:r>
              <a:rPr lang="en-GB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Oct. 16, 2024. [Online]. Available:</a:t>
            </a:r>
            <a:r>
              <a:rPr lang="en-GB" sz="1100">
                <a:solidFill>
                  <a:srgbClr val="000000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-GB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https://core-electronics.com.au/guides/face-identify-raspberry-pi/#Down</a:t>
            </a:r>
            <a:r>
              <a:rPr lang="en-GB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[Accessed: Nov. 27, 2024].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26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Motivation</a:t>
            </a:r>
            <a:endParaRPr/>
          </a:p>
        </p:txBody>
      </p:sp>
      <p:sp>
        <p:nvSpPr>
          <p:cNvPr id="340" name="Google Shape;340;p26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Understanding the performance of Image Processing on computer architecture.</a:t>
            </a:r>
            <a:endParaRPr b="1"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Collecting images and storing them in a folder as our training data.</a:t>
            </a:r>
            <a:endParaRPr/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SzPts val="900"/>
              <a:buChar char="-"/>
            </a:pPr>
            <a:r>
              <a:rPr lang="en-GB" sz="900"/>
              <a:t>hands-on experience with computer vision and machine learning concepts</a:t>
            </a:r>
            <a:endParaRPr sz="9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Processing images using software written programs such as Python from the OpenCV libraries.</a:t>
            </a:r>
            <a:endParaRPr/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SzPts val="900"/>
              <a:buChar char="-"/>
            </a:pPr>
            <a:r>
              <a:rPr lang="en-GB" sz="900"/>
              <a:t>free and open-source. supports multiple programming languages like Python, C++, and Java.</a:t>
            </a:r>
            <a:endParaRPr sz="9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Utilizing a USB webcam on Raspberry Pi 4 to automatically monitor and authenticate a person’s identity.</a:t>
            </a:r>
            <a:endParaRPr/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SzPts val="900"/>
              <a:buChar char="-"/>
            </a:pPr>
            <a:r>
              <a:rPr lang="en-GB" sz="900"/>
              <a:t>real-time image processing and implementation of facial recognition in dynamic scenarios. Applications across industries include Security: surveillance, Healthcare: Emotion detection, and Social Media: Facial filters or tagging features.</a:t>
            </a:r>
            <a:endParaRPr sz="900"/>
          </a:p>
        </p:txBody>
      </p:sp>
      <p:pic>
        <p:nvPicPr>
          <p:cNvPr id="341" name="Google Shape;34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38" y="2883175"/>
            <a:ext cx="3069875" cy="122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25" y="1217986"/>
            <a:ext cx="3069876" cy="15349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2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Advantages of the time tracking facial recognition system</a:t>
            </a:r>
            <a:endParaRPr/>
          </a:p>
        </p:txBody>
      </p:sp>
      <p:sp>
        <p:nvSpPr>
          <p:cNvPr id="348" name="Google Shape;348;p27"/>
          <p:cNvSpPr txBox="1"/>
          <p:nvPr>
            <p:ph idx="1" type="body"/>
          </p:nvPr>
        </p:nvSpPr>
        <p:spPr>
          <a:xfrm>
            <a:off x="1303800" y="1597875"/>
            <a:ext cx="7030500" cy="321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/>
              <a:t>Accuracy and Reliability</a:t>
            </a:r>
            <a:br>
              <a:rPr b="1" lang="en-GB" sz="1500"/>
            </a:br>
            <a:r>
              <a:rPr lang="en-GB" sz="1500"/>
              <a:t>- Ensures employees are physically present/ reduces “buddy punching” system</a:t>
            </a:r>
            <a:br>
              <a:rPr lang="en-GB" sz="1500"/>
            </a:br>
            <a:r>
              <a:rPr lang="en-GB" sz="1500"/>
              <a:t>  (where another employee clocks in for another). 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br>
              <a:rPr lang="en-GB" sz="1500"/>
            </a:br>
            <a:r>
              <a:rPr b="1" lang="en-GB" sz="1500"/>
              <a:t>Robustness Against Spoofing</a:t>
            </a:r>
            <a:br>
              <a:rPr b="1" lang="en-GB" sz="1500"/>
            </a:br>
            <a:r>
              <a:rPr b="1" lang="en-GB" sz="1500"/>
              <a:t>- </a:t>
            </a:r>
            <a:r>
              <a:rPr lang="en-GB" sz="1500"/>
              <a:t>Robust anti-spoofing ensures that systems remain secure against masks, photos, or deepfake videos. Future advancements might include AI detection of physiological signs such as subtle heartbeat patterns or unique thermal signatures.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br>
              <a:rPr lang="en-GB" sz="1500"/>
            </a:br>
            <a:r>
              <a:rPr b="1" lang="en-GB" sz="1500"/>
              <a:t>3D Facial Recognition</a:t>
            </a:r>
            <a:br>
              <a:rPr b="1" lang="en-GB" sz="1500"/>
            </a:br>
            <a:r>
              <a:rPr lang="en-GB" sz="1500"/>
              <a:t>- </a:t>
            </a:r>
            <a:r>
              <a:rPr lang="en-GB" sz="1500"/>
              <a:t>Traditional 2D recognition can struggle with accuracy. </a:t>
            </a:r>
            <a:r>
              <a:rPr lang="en-GB" sz="1500"/>
              <a:t>3D mapping adds depth and structural analysis, significantly improving reliability. This evolution allows seamless, real-time applications in diverse scenarios for security systems.</a:t>
            </a:r>
            <a:endParaRPr sz="1500"/>
          </a:p>
        </p:txBody>
      </p:sp>
      <p:pic>
        <p:nvPicPr>
          <p:cNvPr id="349" name="Google Shape;34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34000" y="424150"/>
            <a:ext cx="1618350" cy="1348150"/>
          </a:xfrm>
          <a:prstGeom prst="rect">
            <a:avLst/>
          </a:prstGeom>
          <a:noFill/>
          <a:ln>
            <a:noFill/>
          </a:ln>
          <a:effectLst>
            <a:reflection blurRad="0" dir="5400000" dist="38100" endA="0" endPos="30000" fadeDir="5400012" kx="0" rotWithShape="0" algn="bl" stA="6000" stPos="0" sy="-100000" ky="0"/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28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OpenCV</a:t>
            </a:r>
            <a:endParaRPr/>
          </a:p>
        </p:txBody>
      </p:sp>
      <p:sp>
        <p:nvSpPr>
          <p:cNvPr id="355" name="Google Shape;355;p28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Haar </a:t>
            </a:r>
            <a:r>
              <a:rPr lang="en-GB"/>
              <a:t>Cascade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Detection algorithm that looks for features of a human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For computer vision it processes images through rectangular regions of the image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Histogram of Oriented Gradients (HOG)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This is a feature </a:t>
            </a:r>
            <a:r>
              <a:rPr lang="en-GB"/>
              <a:t>descriptor, helps extract useful information and removes noise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Rescales and converts images to vectors or array lengths 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Helps calculate different sizes of the vectors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Convolutional Neural Networks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Applies sets of convolutional filters to extract features like edges, textures, or patterns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Filter convolves over the image and dot products are computed between the filter to produce feature maps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This  helps extract key details of the images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Versions	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x86: OpenCV version 4.10.0.84 and Python Version 3.10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ARM: OpenCV version 4.10.0.84 and Buster OS python Version 3.7</a:t>
            </a:r>
            <a:endParaRPr/>
          </a:p>
        </p:txBody>
      </p:sp>
      <p:pic>
        <p:nvPicPr>
          <p:cNvPr id="356" name="Google Shape;35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1850" y="1576750"/>
            <a:ext cx="2907450" cy="174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29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/>
              <a:t>State of the Art in Image </a:t>
            </a:r>
            <a:endParaRPr sz="2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/>
              <a:t>Processing and Architectures</a:t>
            </a:r>
            <a:endParaRPr sz="2500"/>
          </a:p>
        </p:txBody>
      </p:sp>
      <p:sp>
        <p:nvSpPr>
          <p:cNvPr id="362" name="Google Shape;362;p29"/>
          <p:cNvSpPr txBox="1"/>
          <p:nvPr>
            <p:ph idx="1" type="body"/>
          </p:nvPr>
        </p:nvSpPr>
        <p:spPr>
          <a:xfrm>
            <a:off x="0" y="1957400"/>
            <a:ext cx="4422000" cy="297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5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Raspberry Pi 4 (ARM) </a:t>
            </a:r>
            <a:endParaRPr b="1" sz="5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Roboto"/>
              <a:buChar char="●"/>
            </a:pPr>
            <a:r>
              <a:rPr b="1" lang="en-GB" sz="5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Edge System:</a:t>
            </a:r>
            <a:r>
              <a:rPr lang="en-GB" sz="5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Processes data locally, minimizing latency and improving privacy.</a:t>
            </a:r>
            <a:endParaRPr sz="5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Roboto"/>
              <a:buChar char="●"/>
            </a:pPr>
            <a:r>
              <a:rPr b="1" lang="en-GB" sz="5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Edge efficiency: </a:t>
            </a:r>
            <a:r>
              <a:rPr lang="en-GB" sz="5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low power usage (~3-6W) and sufficient performance for lightweight tasks.</a:t>
            </a:r>
            <a:endParaRPr sz="5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Roboto"/>
              <a:buChar char="●"/>
            </a:pPr>
            <a:r>
              <a:rPr b="1" lang="en-GB" sz="5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Applications:</a:t>
            </a:r>
            <a:endParaRPr b="1" sz="5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Roboto"/>
              <a:buChar char="○"/>
            </a:pPr>
            <a:r>
              <a:rPr lang="en-GB" sz="5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Smart cameras, home automation, real-time object detection in IoT</a:t>
            </a:r>
            <a:endParaRPr sz="5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Roboto"/>
              <a:buChar char="○"/>
            </a:pPr>
            <a:r>
              <a:rPr lang="en-GB" sz="5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analyzing data on-site rather than uploading it to a remote data center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363" name="Google Shape;363;p29"/>
          <p:cNvSpPr txBox="1"/>
          <p:nvPr/>
        </p:nvSpPr>
        <p:spPr>
          <a:xfrm>
            <a:off x="4501325" y="1957550"/>
            <a:ext cx="4422000" cy="29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latin typeface="Roboto"/>
                <a:ea typeface="Roboto"/>
                <a:cs typeface="Roboto"/>
                <a:sym typeface="Roboto"/>
              </a:rPr>
              <a:t>Lenovo Ideapad (x86 with AMD Ryzen 7 5800H and NVIDIA GPU)</a:t>
            </a:r>
            <a:r>
              <a:rPr b="1" lang="en-GB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:</a:t>
            </a:r>
            <a:endParaRPr b="1"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Roboto"/>
              <a:buChar char="●"/>
            </a:pPr>
            <a:r>
              <a:rPr lang="en-GB" sz="1300">
                <a:latin typeface="Roboto"/>
                <a:ea typeface="Roboto"/>
                <a:cs typeface="Roboto"/>
                <a:sym typeface="Roboto"/>
              </a:rPr>
              <a:t>High-performance architecture ideal for training and real-time AI applications.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Roboto"/>
              <a:buChar char="●"/>
            </a:pPr>
            <a:r>
              <a:rPr b="1" lang="en-GB" sz="1300">
                <a:latin typeface="Roboto"/>
                <a:ea typeface="Roboto"/>
                <a:cs typeface="Roboto"/>
                <a:sym typeface="Roboto"/>
              </a:rPr>
              <a:t>Features:</a:t>
            </a:r>
            <a:endParaRPr b="1" sz="1300">
              <a:latin typeface="Roboto"/>
              <a:ea typeface="Roboto"/>
              <a:cs typeface="Roboto"/>
              <a:sym typeface="Roboto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Roboto"/>
              <a:buChar char="○"/>
            </a:pPr>
            <a:r>
              <a:rPr lang="en-GB" sz="1300">
                <a:latin typeface="Roboto"/>
                <a:ea typeface="Roboto"/>
                <a:cs typeface="Roboto"/>
                <a:sym typeface="Roboto"/>
              </a:rPr>
              <a:t>NVIDIA GPU acceleration: Supports deep learning frameworks 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Roboto"/>
              <a:buChar char="○"/>
            </a:pPr>
            <a:r>
              <a:rPr lang="en-GB" sz="1300">
                <a:latin typeface="Roboto"/>
                <a:ea typeface="Roboto"/>
                <a:cs typeface="Roboto"/>
                <a:sym typeface="Roboto"/>
              </a:rPr>
              <a:t>High computational power for multi-threaded tasks and high-resolution image analysis.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Roboto"/>
              <a:buChar char="●"/>
            </a:pPr>
            <a:r>
              <a:rPr b="1" lang="en-GB" sz="1300">
                <a:latin typeface="Roboto"/>
                <a:ea typeface="Roboto"/>
                <a:cs typeface="Roboto"/>
                <a:sym typeface="Roboto"/>
              </a:rPr>
              <a:t>Applications:</a:t>
            </a:r>
            <a:endParaRPr b="1" sz="1300">
              <a:latin typeface="Roboto"/>
              <a:ea typeface="Roboto"/>
              <a:cs typeface="Roboto"/>
              <a:sym typeface="Roboto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Roboto"/>
              <a:buChar char="○"/>
            </a:pPr>
            <a:r>
              <a:rPr lang="en-GB" sz="1300">
                <a:latin typeface="Roboto"/>
                <a:ea typeface="Roboto"/>
                <a:cs typeface="Roboto"/>
                <a:sym typeface="Roboto"/>
              </a:rPr>
              <a:t>Security systems, research, and advanced real-time analytics.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64" name="Google Shape;36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57100" y="225050"/>
            <a:ext cx="2818756" cy="1746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30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State of the Art Cont.</a:t>
            </a:r>
            <a:endParaRPr/>
          </a:p>
        </p:txBody>
      </p:sp>
      <p:sp>
        <p:nvSpPr>
          <p:cNvPr id="370" name="Google Shape;370;p30"/>
          <p:cNvSpPr txBox="1"/>
          <p:nvPr>
            <p:ph idx="1" type="body"/>
          </p:nvPr>
        </p:nvSpPr>
        <p:spPr>
          <a:xfrm>
            <a:off x="140725" y="1271750"/>
            <a:ext cx="4340700" cy="325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50">
                <a:latin typeface="Roboto"/>
                <a:ea typeface="Roboto"/>
                <a:cs typeface="Roboto"/>
                <a:sym typeface="Roboto"/>
              </a:rPr>
              <a:t>Facial Recognition Algorithms:</a:t>
            </a:r>
            <a:endParaRPr b="1" sz="1350">
              <a:latin typeface="Roboto"/>
              <a:ea typeface="Roboto"/>
              <a:cs typeface="Roboto"/>
              <a:sym typeface="Roboto"/>
            </a:endParaRPr>
          </a:p>
          <a:p>
            <a:pPr indent="-314325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50"/>
              <a:buFont typeface="Roboto"/>
              <a:buChar char="●"/>
            </a:pPr>
            <a:r>
              <a:rPr b="1" lang="en-GB" sz="1350">
                <a:latin typeface="Roboto"/>
                <a:ea typeface="Roboto"/>
                <a:cs typeface="Roboto"/>
                <a:sym typeface="Roboto"/>
              </a:rPr>
              <a:t>Haar cascades</a:t>
            </a:r>
            <a:r>
              <a:rPr lang="en-GB" sz="1350">
                <a:latin typeface="Roboto"/>
                <a:ea typeface="Roboto"/>
                <a:cs typeface="Roboto"/>
                <a:sym typeface="Roboto"/>
              </a:rPr>
              <a:t>: Lightweight, rule-based algorithm for rapid detection.</a:t>
            </a:r>
            <a:endParaRPr sz="1350">
              <a:latin typeface="Roboto"/>
              <a:ea typeface="Roboto"/>
              <a:cs typeface="Roboto"/>
              <a:sym typeface="Roboto"/>
            </a:endParaRPr>
          </a:p>
          <a:p>
            <a:pPr indent="-3143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50"/>
              <a:buFont typeface="Roboto"/>
              <a:buChar char="●"/>
            </a:pPr>
            <a:r>
              <a:rPr b="1" lang="en-GB" sz="1350">
                <a:latin typeface="Roboto"/>
                <a:ea typeface="Roboto"/>
                <a:cs typeface="Roboto"/>
                <a:sym typeface="Roboto"/>
              </a:rPr>
              <a:t>Advanced algorithms</a:t>
            </a:r>
            <a:r>
              <a:rPr lang="en-GB" sz="1350">
                <a:latin typeface="Roboto"/>
                <a:ea typeface="Roboto"/>
                <a:cs typeface="Roboto"/>
                <a:sym typeface="Roboto"/>
              </a:rPr>
              <a:t>:</a:t>
            </a:r>
            <a:endParaRPr sz="1350">
              <a:latin typeface="Roboto"/>
              <a:ea typeface="Roboto"/>
              <a:cs typeface="Roboto"/>
              <a:sym typeface="Roboto"/>
            </a:endParaRPr>
          </a:p>
          <a:p>
            <a:pPr indent="-31432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50"/>
              <a:buFont typeface="Roboto"/>
              <a:buChar char="○"/>
            </a:pPr>
            <a:r>
              <a:rPr lang="en-GB" sz="1350">
                <a:latin typeface="Roboto"/>
                <a:ea typeface="Roboto"/>
                <a:cs typeface="Roboto"/>
                <a:sym typeface="Roboto"/>
              </a:rPr>
              <a:t>CNNs (Convolutional Neural Networks): High-accuracy models widely adopted.</a:t>
            </a:r>
            <a:endParaRPr sz="1350">
              <a:latin typeface="Roboto"/>
              <a:ea typeface="Roboto"/>
              <a:cs typeface="Roboto"/>
              <a:sym typeface="Roboto"/>
            </a:endParaRPr>
          </a:p>
          <a:p>
            <a:pPr indent="-31432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50"/>
              <a:buFont typeface="Roboto"/>
              <a:buChar char="○"/>
            </a:pPr>
            <a:r>
              <a:rPr lang="en-GB" sz="1350">
                <a:latin typeface="Roboto"/>
                <a:ea typeface="Roboto"/>
                <a:cs typeface="Roboto"/>
                <a:sym typeface="Roboto"/>
              </a:rPr>
              <a:t>YOLO: Real-time detection in advanced surveillance systems.</a:t>
            </a:r>
            <a:endParaRPr sz="1350">
              <a:latin typeface="Roboto"/>
              <a:ea typeface="Roboto"/>
              <a:cs typeface="Roboto"/>
              <a:sym typeface="Roboto"/>
            </a:endParaRPr>
          </a:p>
          <a:p>
            <a:pPr indent="-31432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50"/>
              <a:buFont typeface="Roboto"/>
              <a:buChar char="○"/>
            </a:pPr>
            <a:r>
              <a:rPr lang="en-GB" sz="1350">
                <a:latin typeface="Roboto"/>
                <a:ea typeface="Roboto"/>
                <a:cs typeface="Roboto"/>
                <a:sym typeface="Roboto"/>
              </a:rPr>
              <a:t>MTCNN: Popular in smartphones for face alignment and unlocking.</a:t>
            </a:r>
            <a:endParaRPr sz="1350">
              <a:latin typeface="Roboto"/>
              <a:ea typeface="Roboto"/>
              <a:cs typeface="Roboto"/>
              <a:sym typeface="Roboto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35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1" name="Google Shape;371;p30"/>
          <p:cNvSpPr txBox="1"/>
          <p:nvPr/>
        </p:nvSpPr>
        <p:spPr>
          <a:xfrm>
            <a:off x="4481425" y="1994400"/>
            <a:ext cx="4489500" cy="31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Trends in Current Use:</a:t>
            </a:r>
            <a:endParaRPr b="1"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</a:pPr>
            <a:r>
              <a:rPr b="1" lang="en-GB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Edge Systems (ARM)</a:t>
            </a:r>
            <a:r>
              <a:rPr lang="en-GB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: </a:t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</a:pPr>
            <a:r>
              <a:rPr lang="en-GB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Prioritize latency reduction</a:t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</a:pPr>
            <a:r>
              <a:rPr lang="en-GB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privacy</a:t>
            </a:r>
            <a:r>
              <a:rPr lang="en-GB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</a:pPr>
            <a:r>
              <a:rPr lang="en-GB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energy efficiency</a:t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</a:pPr>
            <a:r>
              <a:rPr b="1" lang="en-GB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High Performance Systems (x86)</a:t>
            </a:r>
            <a:r>
              <a:rPr lang="en-GB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: </a:t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</a:pPr>
            <a:r>
              <a:rPr lang="en-GB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Focus on scalability</a:t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</a:pPr>
            <a:r>
              <a:rPr lang="en-GB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speed </a:t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</a:pPr>
            <a:r>
              <a:rPr lang="en-GB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demanding workloads</a:t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72" name="Google Shape;37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91600" y="119650"/>
            <a:ext cx="2211825" cy="183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31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Systems</a:t>
            </a:r>
            <a:endParaRPr/>
          </a:p>
        </p:txBody>
      </p:sp>
      <p:sp>
        <p:nvSpPr>
          <p:cNvPr id="378" name="Google Shape;378;p31"/>
          <p:cNvSpPr txBox="1"/>
          <p:nvPr>
            <p:ph idx="1" type="body"/>
          </p:nvPr>
        </p:nvSpPr>
        <p:spPr>
          <a:xfrm>
            <a:off x="4644675" y="500925"/>
            <a:ext cx="4166400" cy="45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4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645">
                <a:solidFill>
                  <a:srgbClr val="000000"/>
                </a:solidFill>
              </a:rPr>
              <a:t>Raspberry Pi 4 </a:t>
            </a:r>
            <a:endParaRPr b="1" sz="2645">
              <a:solidFill>
                <a:srgbClr val="000000"/>
              </a:solidFill>
            </a:endParaRPr>
          </a:p>
          <a:p>
            <a:pPr indent="-295798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-GB" sz="2645"/>
              <a:t>Processor: (BCM2712) 1.8 GHz quad-core Cortex-A76</a:t>
            </a:r>
            <a:endParaRPr sz="2645"/>
          </a:p>
          <a:p>
            <a:pPr indent="-295798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 sz="2645"/>
              <a:t>GPU: VideoCore VII, supports dual 4K60 HDMI</a:t>
            </a:r>
            <a:endParaRPr sz="2645"/>
          </a:p>
          <a:p>
            <a:pPr indent="-295798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 sz="2645"/>
              <a:t>Memory: 4GB LPDDR4X</a:t>
            </a:r>
            <a:endParaRPr sz="2645"/>
          </a:p>
          <a:p>
            <a:pPr indent="-295798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 sz="2645"/>
              <a:t>Connectivity: USB 3.0</a:t>
            </a:r>
            <a:endParaRPr sz="2645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2645">
                <a:solidFill>
                  <a:srgbClr val="000000"/>
                </a:solidFill>
              </a:rPr>
              <a:t>Lenovo Ideapad Gaming</a:t>
            </a:r>
            <a:endParaRPr b="1" sz="2645">
              <a:solidFill>
                <a:srgbClr val="000000"/>
              </a:solidFill>
            </a:endParaRPr>
          </a:p>
          <a:p>
            <a:pPr indent="-295798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-GB" sz="2645"/>
              <a:t>Processor: Ryzen 5800H 8 core at 3.2 GHz</a:t>
            </a:r>
            <a:endParaRPr sz="2645"/>
          </a:p>
          <a:p>
            <a:pPr indent="-295798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 sz="2645"/>
              <a:t>GPU: RTX 3050 4GB GDDR6 1768 cuda cores at 1.5 GHz</a:t>
            </a:r>
            <a:endParaRPr sz="2645"/>
          </a:p>
          <a:p>
            <a:pPr indent="-295798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 sz="2645"/>
              <a:t>Memory: 16GB DDR4-3200</a:t>
            </a:r>
            <a:endParaRPr sz="2645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2645">
                <a:solidFill>
                  <a:srgbClr val="000000"/>
                </a:solidFill>
              </a:rPr>
              <a:t>Desktop Computer</a:t>
            </a:r>
            <a:endParaRPr b="1" sz="2645">
              <a:solidFill>
                <a:srgbClr val="000000"/>
              </a:solidFill>
            </a:endParaRPr>
          </a:p>
          <a:p>
            <a:pPr indent="-295798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-GB" sz="2645"/>
              <a:t>Processor: Intel Core I7 13700k 16 core processor at 5.2 GHz</a:t>
            </a:r>
            <a:endParaRPr sz="2645"/>
          </a:p>
          <a:p>
            <a:pPr indent="-295798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 sz="2645"/>
              <a:t>GPU: RTX 3080 10GB GDDR6x 8704 cuda cores at 1.4GHz</a:t>
            </a:r>
            <a:endParaRPr sz="2645"/>
          </a:p>
          <a:p>
            <a:pPr indent="-295798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 sz="2645"/>
              <a:t>Memory: 32GB DDR4-3200</a:t>
            </a:r>
            <a:endParaRPr sz="2645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79" name="Google Shape;37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9900" y="2839337"/>
            <a:ext cx="2078326" cy="1728217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p31"/>
          <p:cNvPicPr preferRelativeResize="0"/>
          <p:nvPr/>
        </p:nvPicPr>
        <p:blipFill rotWithShape="1">
          <a:blip r:embed="rId4">
            <a:alphaModFix/>
          </a:blip>
          <a:srcRect b="39808" l="0" r="0" t="23184"/>
          <a:stretch/>
        </p:blipFill>
        <p:spPr>
          <a:xfrm>
            <a:off x="269925" y="1123225"/>
            <a:ext cx="2120451" cy="13938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32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Raspberry Pi System</a:t>
            </a:r>
            <a:endParaRPr/>
          </a:p>
        </p:txBody>
      </p:sp>
      <p:sp>
        <p:nvSpPr>
          <p:cNvPr id="386" name="Google Shape;386;p32"/>
          <p:cNvSpPr txBox="1"/>
          <p:nvPr>
            <p:ph idx="1" type="body"/>
          </p:nvPr>
        </p:nvSpPr>
        <p:spPr>
          <a:xfrm>
            <a:off x="534550" y="1695950"/>
            <a:ext cx="5841600" cy="303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Software:</a:t>
            </a:r>
            <a:endParaRPr/>
          </a:p>
          <a:p>
            <a:pPr indent="-286385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-"/>
            </a:pPr>
            <a:r>
              <a:rPr lang="en-GB"/>
              <a:t>Raspberry Pi OS installed(Linux based)</a:t>
            </a:r>
            <a:endParaRPr/>
          </a:p>
          <a:p>
            <a:pPr indent="-28638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-GB"/>
              <a:t>First installed OpenCV system wide</a:t>
            </a:r>
            <a:endParaRPr/>
          </a:p>
          <a:p>
            <a:pPr indent="-28638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-GB"/>
              <a:t>In a python </a:t>
            </a:r>
            <a:r>
              <a:rPr lang="en-GB"/>
              <a:t>environment</a:t>
            </a:r>
            <a:r>
              <a:rPr lang="en-GB"/>
              <a:t>(3.10), we installed dlib(library with tools relating to image processing) and imutils(python library aids with OpenCV).</a:t>
            </a:r>
            <a:endParaRPr/>
          </a:p>
          <a:p>
            <a:pPr indent="-28638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-GB"/>
              <a:t>Install face_recognition library</a:t>
            </a:r>
            <a:endParaRPr/>
          </a:p>
          <a:p>
            <a:pPr indent="-28638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-GB"/>
              <a:t>Once we have all of that, we first run the training model file and then followed by the facial recognition file.</a:t>
            </a:r>
            <a:endParaRPr/>
          </a:p>
          <a:p>
            <a:pPr indent="-28638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-GB"/>
              <a:t>We used the same </a:t>
            </a:r>
            <a:r>
              <a:rPr lang="en-GB"/>
              <a:t>algorithm</a:t>
            </a:r>
            <a:r>
              <a:rPr lang="en-GB"/>
              <a:t> across all devices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Hardware: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- </a:t>
            </a:r>
            <a:r>
              <a:rPr lang="en-GB"/>
              <a:t>Rpi4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- Mini monitor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- USB Webcam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- Makerfire multimeter</a:t>
            </a:r>
            <a:endParaRPr/>
          </a:p>
        </p:txBody>
      </p:sp>
      <p:pic>
        <p:nvPicPr>
          <p:cNvPr id="387" name="Google Shape;38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36451" y="328575"/>
            <a:ext cx="2525776" cy="4486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33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Performance Evaluation</a:t>
            </a:r>
            <a:endParaRPr/>
          </a:p>
        </p:txBody>
      </p:sp>
      <p:sp>
        <p:nvSpPr>
          <p:cNvPr id="393" name="Google Shape;393;p33"/>
          <p:cNvSpPr txBox="1"/>
          <p:nvPr>
            <p:ph idx="1" type="body"/>
          </p:nvPr>
        </p:nvSpPr>
        <p:spPr>
          <a:xfrm>
            <a:off x="-198425" y="1499825"/>
            <a:ext cx="7374000" cy="34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-302418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Roboto"/>
              <a:buChar char="●"/>
            </a:pPr>
            <a:r>
              <a:rPr b="1" lang="en-GB" sz="1500">
                <a:latin typeface="Roboto"/>
                <a:ea typeface="Roboto"/>
                <a:cs typeface="Roboto"/>
                <a:sym typeface="Roboto"/>
              </a:rPr>
              <a:t>Energy Efficiency</a:t>
            </a:r>
            <a:r>
              <a:rPr lang="en-GB" sz="1500">
                <a:latin typeface="Roboto"/>
                <a:ea typeface="Roboto"/>
                <a:cs typeface="Roboto"/>
                <a:sym typeface="Roboto"/>
              </a:rPr>
              <a:t>: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indent="-302418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Roboto"/>
              <a:buChar char="○"/>
            </a:pPr>
            <a:r>
              <a:rPr lang="en-GB" sz="1500">
                <a:latin typeface="Roboto"/>
                <a:ea typeface="Roboto"/>
                <a:cs typeface="Roboto"/>
                <a:sym typeface="Roboto"/>
              </a:rPr>
              <a:t> Raspberry Pi 4 (5.02W): highly power-efficient, ideal for low-power, edge computing. 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indent="-302418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Roboto"/>
              <a:buChar char="○"/>
            </a:pPr>
            <a:r>
              <a:rPr lang="en-GB" sz="1500">
                <a:latin typeface="Roboto"/>
                <a:ea typeface="Roboto"/>
                <a:cs typeface="Roboto"/>
                <a:sym typeface="Roboto"/>
              </a:rPr>
              <a:t>Intel i7 (50.2W) and Ryzen 5800H (18W): consume significantly more power RP4 but less than GPUs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indent="-302418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Roboto"/>
              <a:buChar char="○"/>
            </a:pPr>
            <a:r>
              <a:rPr lang="en-GB" sz="1500">
                <a:latin typeface="Roboto"/>
                <a:ea typeface="Roboto"/>
                <a:cs typeface="Roboto"/>
                <a:sym typeface="Roboto"/>
              </a:rPr>
              <a:t>GPUs (RTX 3050: 46W, RTX 3080: 115.5W): have higher power demands but excel in performance.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indent="-302418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Roboto"/>
              <a:buChar char="●"/>
            </a:pPr>
            <a:r>
              <a:rPr b="1" lang="en-GB" sz="1500">
                <a:latin typeface="Roboto"/>
                <a:ea typeface="Roboto"/>
                <a:cs typeface="Roboto"/>
                <a:sym typeface="Roboto"/>
              </a:rPr>
              <a:t>Performance (FPS)</a:t>
            </a:r>
            <a:r>
              <a:rPr lang="en-GB" sz="1500">
                <a:latin typeface="Roboto"/>
                <a:ea typeface="Roboto"/>
                <a:cs typeface="Roboto"/>
                <a:sym typeface="Roboto"/>
              </a:rPr>
              <a:t>: 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indent="-302418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Roboto"/>
              <a:buChar char="○"/>
            </a:pPr>
            <a:r>
              <a:rPr lang="en-GB" sz="1500">
                <a:latin typeface="Roboto"/>
                <a:ea typeface="Roboto"/>
                <a:cs typeface="Roboto"/>
                <a:sym typeface="Roboto"/>
              </a:rPr>
              <a:t>Raspberry Pi 4 (2.84): is suitable for lightweight tasks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indent="-302418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Roboto"/>
              <a:buChar char="○"/>
            </a:pPr>
            <a:r>
              <a:rPr lang="en-GB" sz="1500">
                <a:latin typeface="Roboto"/>
                <a:ea typeface="Roboto"/>
                <a:cs typeface="Roboto"/>
                <a:sym typeface="Roboto"/>
              </a:rPr>
              <a:t>while Intel i7 (14fps) and Ryzen 5800H (10fps) are faster but consume more power. 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indent="-302418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Roboto"/>
              <a:buChar char="○"/>
            </a:pPr>
            <a:r>
              <a:rPr lang="en-GB" sz="1500">
                <a:latin typeface="Roboto"/>
                <a:ea typeface="Roboto"/>
                <a:cs typeface="Roboto"/>
                <a:sym typeface="Roboto"/>
              </a:rPr>
              <a:t>GPUs (RTX 3050: 25 fps, RTX 3080: 39 fps) offer the highest FPS, optimized for parallel workloads.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1200">
                <a:latin typeface="Roboto"/>
                <a:ea typeface="Roboto"/>
                <a:cs typeface="Roboto"/>
                <a:sym typeface="Roboto"/>
              </a:rPr>
              <a:t>(Note: all numbers are average over 10 trials each)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500"/>
          </a:p>
        </p:txBody>
      </p:sp>
      <p:pic>
        <p:nvPicPr>
          <p:cNvPr id="394" name="Google Shape;394;p33"/>
          <p:cNvPicPr preferRelativeResize="0"/>
          <p:nvPr/>
        </p:nvPicPr>
        <p:blipFill rotWithShape="1">
          <a:blip r:embed="rId3">
            <a:alphaModFix/>
          </a:blip>
          <a:srcRect b="0" l="0" r="40040" t="0"/>
          <a:stretch/>
        </p:blipFill>
        <p:spPr>
          <a:xfrm>
            <a:off x="6450525" y="262975"/>
            <a:ext cx="2135326" cy="1764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Paradigm">
  <a:themeElements>
    <a:clrScheme name="Paradigm">
      <a:dk1>
        <a:srgbClr val="31394D"/>
      </a:dk1>
      <a:lt1>
        <a:srgbClr val="FFFFFF"/>
      </a:lt1>
      <a:dk2>
        <a:srgbClr val="666666"/>
      </a:dk2>
      <a:lt2>
        <a:srgbClr val="626B73"/>
      </a:lt2>
      <a:accent1>
        <a:srgbClr val="002F4A"/>
      </a:accent1>
      <a:accent2>
        <a:srgbClr val="D9C4B1"/>
      </a:accent2>
      <a:accent3>
        <a:srgbClr val="EDE3DA"/>
      </a:accent3>
      <a:accent4>
        <a:srgbClr val="B85741"/>
      </a:accent4>
      <a:accent5>
        <a:srgbClr val="009384"/>
      </a:accent5>
      <a:accent6>
        <a:srgbClr val="D0F6FF"/>
      </a:accent6>
      <a:hlink>
        <a:srgbClr val="009384"/>
      </a:hlink>
      <a:folHlink>
        <a:srgbClr val="0093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